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</p:sldMasterIdLst>
  <p:notesMasterIdLst>
    <p:notesMasterId r:id="rId5"/>
  </p:notesMasterIdLst>
  <p:handoutMasterIdLst>
    <p:handoutMasterId r:id="rId25"/>
  </p:handoutMasterIdLst>
  <p:sldIdLst>
    <p:sldId id="753" r:id="rId4"/>
    <p:sldId id="940" r:id="rId6"/>
    <p:sldId id="1000" r:id="rId7"/>
    <p:sldId id="1005" r:id="rId8"/>
    <p:sldId id="1001" r:id="rId9"/>
    <p:sldId id="1004" r:id="rId10"/>
    <p:sldId id="1003" r:id="rId11"/>
    <p:sldId id="1006" r:id="rId12"/>
    <p:sldId id="1007" r:id="rId13"/>
    <p:sldId id="1008" r:id="rId14"/>
    <p:sldId id="1009" r:id="rId15"/>
    <p:sldId id="1010" r:id="rId16"/>
    <p:sldId id="1011" r:id="rId17"/>
    <p:sldId id="1012" r:id="rId18"/>
    <p:sldId id="1013" r:id="rId19"/>
    <p:sldId id="1014" r:id="rId20"/>
    <p:sldId id="1015" r:id="rId21"/>
    <p:sldId id="1016" r:id="rId22"/>
    <p:sldId id="1017" r:id="rId23"/>
    <p:sldId id="1018" r:id="rId24"/>
  </p:sldIdLst>
  <p:sldSz cx="12192000" cy="6858000"/>
  <p:notesSz cx="6858000" cy="9144000"/>
  <p:custDataLst>
    <p:tags r:id="rId30"/>
  </p:custDataLst>
  <p:kinsoku lang="zh-CN" invalStChars="!),.:;?]}、。—ˇ¨〃々～‖…’”〕〉》」』〗】∶！＂＇），．：；？］｀｜｝·" invalEndChars="([{‘“〔〈《「『〖【（［｛．·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98D20F61-6043-4923-9B9A-3EE97168FDEE}">
          <p14:sldIdLst>
            <p14:sldId id="753"/>
            <p14:sldId id="940"/>
            <p14:sldId id="1000"/>
            <p14:sldId id="1005"/>
            <p14:sldId id="1001"/>
            <p14:sldId id="1004"/>
            <p14:sldId id="1003"/>
            <p14:sldId id="1006"/>
            <p14:sldId id="1007"/>
            <p14:sldId id="1008"/>
            <p14:sldId id="1009"/>
            <p14:sldId id="1010"/>
            <p14:sldId id="1011"/>
            <p14:sldId id="1012"/>
            <p14:sldId id="1013"/>
            <p14:sldId id="1014"/>
            <p14:sldId id="1015"/>
            <p14:sldId id="1016"/>
            <p14:sldId id="1017"/>
            <p14:sldId id="1018"/>
          </p14:sldIdLst>
        </p14:section>
        <p14:section name="使用技巧" id="{2E7B49A8-7DA7-4A86-A19A-51C48FE31DC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3887" userDrawn="1">
          <p15:clr>
            <a:srgbClr val="A4A3A4"/>
          </p15:clr>
        </p15:guide>
        <p15:guide id="3" pos="411" userDrawn="1">
          <p15:clr>
            <a:srgbClr val="A4A3A4"/>
          </p15:clr>
        </p15:guide>
        <p15:guide id="4" pos="7306" userDrawn="1">
          <p15:clr>
            <a:srgbClr val="A4A3A4"/>
          </p15:clr>
        </p15:guide>
        <p15:guide id="5" pos="2930" userDrawn="1">
          <p15:clr>
            <a:srgbClr val="A4A3A4"/>
          </p15:clr>
        </p15:guide>
        <p15:guide id="6" pos="4915" userDrawn="1">
          <p15:clr>
            <a:srgbClr val="A4A3A4"/>
          </p15:clr>
        </p15:guide>
        <p15:guide id="7" orient="horz" pos="2553" userDrawn="1">
          <p15:clr>
            <a:srgbClr val="A4A3A4"/>
          </p15:clr>
        </p15:guide>
        <p15:guide id="8" orient="horz" pos="1642" userDrawn="1">
          <p15:clr>
            <a:srgbClr val="A4A3A4"/>
          </p15:clr>
        </p15:guide>
        <p15:guide id="9" pos="5594" userDrawn="1">
          <p15:clr>
            <a:srgbClr val="A4A3A4"/>
          </p15:clr>
        </p15:guide>
        <p15:guide id="10" pos="6535" userDrawn="1">
          <p15:clr>
            <a:srgbClr val="A4A3A4"/>
          </p15:clr>
        </p15:guide>
        <p15:guide id="11" pos="1108" userDrawn="1">
          <p15:clr>
            <a:srgbClr val="A4A3A4"/>
          </p15:clr>
        </p15:guide>
        <p15:guide id="12" orient="horz" pos="3301" userDrawn="1">
          <p15:clr>
            <a:srgbClr val="A4A3A4"/>
          </p15:clr>
        </p15:guide>
        <p15:guide id="13" orient="horz" pos="988" userDrawn="1">
          <p15:clr>
            <a:srgbClr val="A4A3A4"/>
          </p15:clr>
        </p15:guide>
        <p15:guide id="14" orient="horz" pos="3716" userDrawn="1">
          <p15:clr>
            <a:srgbClr val="A4A3A4"/>
          </p15:clr>
        </p15:guide>
        <p15:guide id="15" pos="187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DB"/>
    <a:srgbClr val="2F00B6"/>
    <a:srgbClr val="FFFFAF"/>
    <a:srgbClr val="FDD1FF"/>
    <a:srgbClr val="FFFCD1"/>
    <a:srgbClr val="A87F00"/>
    <a:srgbClr val="FFC923"/>
    <a:srgbClr val="B08500"/>
    <a:srgbClr val="FFBC05"/>
    <a:srgbClr val="C6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3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998" y="67"/>
      </p:cViewPr>
      <p:guideLst>
        <p:guide orient="horz" pos="2395"/>
        <p:guide pos="3887"/>
        <p:guide pos="411"/>
        <p:guide pos="7306"/>
        <p:guide pos="2930"/>
        <p:guide pos="4915"/>
        <p:guide orient="horz" pos="2553"/>
        <p:guide orient="horz" pos="1642"/>
        <p:guide pos="5594"/>
        <p:guide pos="6535"/>
        <p:guide pos="1108"/>
        <p:guide orient="horz" pos="3301"/>
        <p:guide orient="horz" pos="988"/>
        <p:guide orient="horz" pos="3716"/>
        <p:guide pos="18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tags" Target="tags/tag58.xml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1970D-4733-4569-9950-69188D797A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2D0A4-2D73-42D6-8CE4-EF37B1DD01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5.jpeg"/><Relationship Id="rId5" Type="http://schemas.microsoft.com/office/2007/relationships/hdphoto" Target="../media/image14.wdp"/><Relationship Id="rId4" Type="http://schemas.openxmlformats.org/officeDocument/2006/relationships/image" Target="../media/image13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 userDrawn="1"/>
        </p:nvSpPr>
        <p:spPr>
          <a:xfrm>
            <a:off x="-1154790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8" name="文本占位符 52"/>
          <p:cNvSpPr>
            <a:spLocks noGrp="1"/>
          </p:cNvSpPr>
          <p:nvPr>
            <p:ph type="body" sz="quarter" idx="14" hasCustomPrompt="1"/>
          </p:nvPr>
        </p:nvSpPr>
        <p:spPr>
          <a:xfrm>
            <a:off x="606434" y="1565891"/>
            <a:ext cx="136447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80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PowerPoint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>
            <a:off x="391923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任意多边形: 形状 14"/>
          <p:cNvSpPr/>
          <p:nvPr userDrawn="1"/>
        </p:nvSpPr>
        <p:spPr>
          <a:xfrm>
            <a:off x="-369180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4" name="文本占位符 52"/>
          <p:cNvSpPr>
            <a:spLocks noGrp="1"/>
          </p:cNvSpPr>
          <p:nvPr>
            <p:ph type="body" sz="quarter" idx="12" hasCustomPrompt="1"/>
          </p:nvPr>
        </p:nvSpPr>
        <p:spPr>
          <a:xfrm>
            <a:off x="697261" y="4151835"/>
            <a:ext cx="985014" cy="2585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200" dirty="0">
                <a:solidFill>
                  <a:schemeClr val="bg1"/>
                </a:solidFill>
              </a:defRPr>
            </a:lvl1pPr>
          </a:lstStyle>
          <a:p>
            <a:pPr marL="0" lvl="0" algn="ctr" defTabSz="457200"/>
            <a:r>
              <a:rPr lang="en-US" altLang="zh-CN" dirty="0" err="1"/>
              <a:t>OfficePLUS</a:t>
            </a:r>
            <a:endParaRPr lang="en-US" altLang="zh-CN" dirty="0"/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11" hasCustomPrompt="1"/>
          </p:nvPr>
        </p:nvSpPr>
        <p:spPr>
          <a:xfrm>
            <a:off x="600816" y="2271362"/>
            <a:ext cx="5731056" cy="1136273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Atmospheric work </a:t>
            </a:r>
            <a:endParaRPr lang="en-US" altLang="zh-CN" dirty="0"/>
          </a:p>
          <a:p>
            <a:pPr lvl="0"/>
            <a:r>
              <a:rPr lang="en-US" altLang="zh-CN" dirty="0"/>
              <a:t>report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9419310" y="2250590"/>
            <a:ext cx="2066554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6825146" y="561983"/>
            <a:ext cx="2840435" cy="274636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292975" y="890588"/>
            <a:ext cx="3359150" cy="4946650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95938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5365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1137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3091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731954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-1577625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-200046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-242329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-284613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>
            <a:off x="-326896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-411464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-4537476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-496031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任意多边形: 形状 18"/>
          <p:cNvSpPr/>
          <p:nvPr userDrawn="1"/>
        </p:nvSpPr>
        <p:spPr>
          <a:xfrm>
            <a:off x="-538314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任意多边形: 形状 19"/>
          <p:cNvSpPr/>
          <p:nvPr userDrawn="1"/>
        </p:nvSpPr>
        <p:spPr>
          <a:xfrm>
            <a:off x="-580598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622881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665165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>
            <a:off x="-707449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95325" y="6292750"/>
            <a:ext cx="36285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/>
          <p:cNvSpPr/>
          <p:nvPr userDrawn="1"/>
        </p:nvSpPr>
        <p:spPr>
          <a:xfrm>
            <a:off x="64562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>
            <a:off x="60334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任意多边形: 形状 26"/>
          <p:cNvSpPr/>
          <p:nvPr userDrawn="1"/>
        </p:nvSpPr>
        <p:spPr>
          <a:xfrm>
            <a:off x="561058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518774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>
            <a:off x="476491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434207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>
            <a:off x="349640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3" name="任意多边形: 形状 32"/>
          <p:cNvSpPr/>
          <p:nvPr userDrawn="1"/>
        </p:nvSpPr>
        <p:spPr>
          <a:xfrm>
            <a:off x="307356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4" name="任意多边形: 形状 33"/>
          <p:cNvSpPr/>
          <p:nvPr userDrawn="1"/>
        </p:nvSpPr>
        <p:spPr>
          <a:xfrm>
            <a:off x="265073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5" name="任意多边形: 形状 34"/>
          <p:cNvSpPr/>
          <p:nvPr userDrawn="1"/>
        </p:nvSpPr>
        <p:spPr>
          <a:xfrm>
            <a:off x="222789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6" name="任意多边形: 形状 35"/>
          <p:cNvSpPr/>
          <p:nvPr userDrawn="1"/>
        </p:nvSpPr>
        <p:spPr>
          <a:xfrm>
            <a:off x="180506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7" name="任意多边形: 形状 36"/>
          <p:cNvSpPr/>
          <p:nvPr userDrawn="1"/>
        </p:nvSpPr>
        <p:spPr>
          <a:xfrm>
            <a:off x="138222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43" name="直接连接符 42"/>
          <p:cNvCxnSpPr/>
          <p:nvPr userDrawn="1"/>
        </p:nvCxnSpPr>
        <p:spPr>
          <a:xfrm>
            <a:off x="695325" y="6296016"/>
            <a:ext cx="108013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 userDrawn="1"/>
        </p:nvSpPr>
        <p:spPr>
          <a:xfrm>
            <a:off x="11446337" y="3614871"/>
            <a:ext cx="45719" cy="2307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占位符 52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9" y="4549085"/>
            <a:ext cx="112402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 defTabSz="457200"/>
            <a:r>
              <a:rPr lang="en-US" altLang="zh-CN" dirty="0"/>
              <a:t>2019 / 01 / 01</a:t>
            </a:r>
            <a:endParaRPr lang="en-US" altLang="zh-CN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6172768" y="4375787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695326" y="1937538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6172768" y="1934592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695326" y="4375787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4924796" y="2829145"/>
            <a:ext cx="2333385" cy="2373902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8295822" y="1304503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827966" y="2314256"/>
            <a:ext cx="3047530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8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4535804" y="1817758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3224723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0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683226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1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1041350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8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530894" y="1242915"/>
            <a:ext cx="2886281" cy="4243479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1777199" y="4189539"/>
            <a:ext cx="2886281" cy="1296855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Arial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1.0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898370" y="444917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152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5106625" y="-55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05936" y="452334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707513" y="447761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390385" y="552128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791962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003143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780140" y="428430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5181717" y="4221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392898" y="421105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框 71"/>
          <p:cNvSpPr txBox="1"/>
          <p:nvPr userDrawn="1"/>
        </p:nvSpPr>
        <p:spPr>
          <a:xfrm>
            <a:off x="9728060" y="552128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10129637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340818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5" name="文本框 74"/>
          <p:cNvSpPr txBox="1"/>
          <p:nvPr userDrawn="1"/>
        </p:nvSpPr>
        <p:spPr>
          <a:xfrm>
            <a:off x="9728060" y="427414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矩形 75"/>
          <p:cNvSpPr/>
          <p:nvPr userDrawn="1"/>
        </p:nvSpPr>
        <p:spPr>
          <a:xfrm>
            <a:off x="10129637" y="421128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0340818" y="420089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851260" y="552128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5252837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4018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110462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1518028" y="451445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1919605" y="446872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4181212" y="451354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4582789" y="445067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6857951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7259528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766008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1554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框 63"/>
          <p:cNvSpPr txBox="1"/>
          <p:nvPr userDrawn="1"/>
        </p:nvSpPr>
        <p:spPr>
          <a:xfrm>
            <a:off x="9483235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0" name="矩形 69"/>
          <p:cNvSpPr/>
          <p:nvPr userDrawn="1"/>
        </p:nvSpPr>
        <p:spPr>
          <a:xfrm>
            <a:off x="9884812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077101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702530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262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110096" y="411226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3511673" y="4066534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5989180" y="411134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6390757" y="404848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8869119" y="411946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9270696" y="406872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41071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1938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475685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702530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0" name="文本框 69"/>
          <p:cNvSpPr txBox="1"/>
          <p:nvPr userDrawn="1"/>
        </p:nvSpPr>
        <p:spPr>
          <a:xfrm>
            <a:off x="3110096" y="525317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3511673" y="5207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 userDrawn="1"/>
        </p:nvSpPr>
        <p:spPr>
          <a:xfrm>
            <a:off x="5989180" y="52522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5" name="矩形 74"/>
          <p:cNvSpPr/>
          <p:nvPr userDrawn="1"/>
        </p:nvSpPr>
        <p:spPr>
          <a:xfrm>
            <a:off x="6390757" y="518938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 userDrawn="1"/>
        </p:nvSpPr>
        <p:spPr>
          <a:xfrm>
            <a:off x="8869119" y="526036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矩形 76"/>
          <p:cNvSpPr/>
          <p:nvPr userDrawn="1"/>
        </p:nvSpPr>
        <p:spPr>
          <a:xfrm>
            <a:off x="9270696" y="520962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6601938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9475685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8" name="文本占位符 57"/>
          <p:cNvSpPr>
            <a:spLocks noGrp="1"/>
          </p:cNvSpPr>
          <p:nvPr>
            <p:ph type="body" sz="quarter" idx="10" hasCustomPrompt="1"/>
          </p:nvPr>
        </p:nvSpPr>
        <p:spPr>
          <a:xfrm>
            <a:off x="3096302" y="2384548"/>
            <a:ext cx="87075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zh-CN" altLang="en-US" sz="480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defTabSz="4572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6" name="矩形 45"/>
          <p:cNvSpPr/>
          <p:nvPr userDrawn="1"/>
        </p:nvSpPr>
        <p:spPr>
          <a:xfrm>
            <a:off x="4656138" y="-17934"/>
            <a:ext cx="2879725" cy="4239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576767" y="2176047"/>
            <a:ext cx="241660" cy="2433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 userDrawn="1"/>
        </p:nvCxnSpPr>
        <p:spPr>
          <a:xfrm>
            <a:off x="3198813" y="3297138"/>
            <a:ext cx="36285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/>
        </p:nvCxnSpPr>
        <p:spPr>
          <a:xfrm>
            <a:off x="3198813" y="3295641"/>
            <a:ext cx="28971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 userDrawn="1"/>
        </p:nvSpPr>
        <p:spPr>
          <a:xfrm>
            <a:off x="7442199" y="2368857"/>
            <a:ext cx="93664" cy="5454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9"/>
          <p:cNvSpPr>
            <a:spLocks noGrp="1"/>
          </p:cNvSpPr>
          <p:nvPr>
            <p:ph type="title" hasCustomPrompt="1"/>
          </p:nvPr>
        </p:nvSpPr>
        <p:spPr>
          <a:xfrm>
            <a:off x="3867728" y="2078754"/>
            <a:ext cx="2133918" cy="97872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Add </a:t>
            </a:r>
            <a:br>
              <a:rPr lang="en-US" altLang="zh-CN" dirty="0"/>
            </a:br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5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872157" y="1850540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708025" y="2423409"/>
            <a:ext cx="2141933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4276536" y="2000253"/>
            <a:ext cx="5756667" cy="3609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779846" y="1737916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7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986581" y="4049827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6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986581" y="2287272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27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0.xml"/><Relationship Id="rId3" Type="http://schemas.openxmlformats.org/officeDocument/2006/relationships/image" Target="../media/image29.jpeg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6.xml"/><Relationship Id="rId3" Type="http://schemas.openxmlformats.org/officeDocument/2006/relationships/image" Target="../media/image30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5.xml"/><Relationship Id="rId3" Type="http://schemas.openxmlformats.org/officeDocument/2006/relationships/image" Target="../media/image31.png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4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51.xml"/><Relationship Id="rId3" Type="http://schemas.openxmlformats.org/officeDocument/2006/relationships/image" Target="../media/image35.png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6.xml"/><Relationship Id="rId7" Type="http://schemas.openxmlformats.org/officeDocument/2006/relationships/tags" Target="../tags/tag5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57.xml"/><Relationship Id="rId3" Type="http://schemas.openxmlformats.org/officeDocument/2006/relationships/image" Target="../media/image40.png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2.xml"/><Relationship Id="rId3" Type="http://schemas.openxmlformats.org/officeDocument/2006/relationships/image" Target="../media/image22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5.xml"/><Relationship Id="rId4" Type="http://schemas.openxmlformats.org/officeDocument/2006/relationships/image" Target="../media/image21.png"/><Relationship Id="rId3" Type="http://schemas.openxmlformats.org/officeDocument/2006/relationships/image" Target="../media/image19.pn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8.xml"/><Relationship Id="rId4" Type="http://schemas.openxmlformats.org/officeDocument/2006/relationships/image" Target="../media/image19.png"/><Relationship Id="rId3" Type="http://schemas.openxmlformats.org/officeDocument/2006/relationships/image" Target="../media/image23.jpe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1.xml"/><Relationship Id="rId3" Type="http://schemas.openxmlformats.org/officeDocument/2006/relationships/image" Target="../media/image24.png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24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3005" y="1827530"/>
            <a:ext cx="10052685" cy="1457325"/>
          </a:xfrm>
        </p:spPr>
        <p:txBody>
          <a:bodyPr/>
          <a:lstStyle/>
          <a:p>
            <a:r>
              <a:rPr lang="zh-CN" sz="4800" dirty="0">
                <a:solidFill>
                  <a:srgbClr val="C00000"/>
                </a:solidFill>
              </a:rPr>
              <a:t>本周工作内容汇报</a:t>
            </a:r>
            <a:endParaRPr lang="zh-CN" sz="4800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2024</a:t>
            </a:r>
            <a:r>
              <a:rPr lang="zh-CN" altLang="en-US" dirty="0">
                <a:solidFill>
                  <a:schemeClr val="tx1"/>
                </a:solidFill>
              </a:rPr>
              <a:t>年</a:t>
            </a:r>
            <a:r>
              <a:rPr lang="en-US" altLang="zh-CN" dirty="0">
                <a:solidFill>
                  <a:schemeClr val="tx1"/>
                </a:solidFill>
              </a:rPr>
              <a:t>9</a:t>
            </a:r>
            <a:r>
              <a:rPr lang="zh-CN" altLang="en-US" dirty="0">
                <a:solidFill>
                  <a:schemeClr val="tx1"/>
                </a:solidFill>
              </a:rPr>
              <a:t>月</a:t>
            </a:r>
            <a:r>
              <a:rPr lang="en-US" altLang="zh-CN" dirty="0">
                <a:solidFill>
                  <a:schemeClr val="tx1"/>
                </a:solidFill>
              </a:rPr>
              <a:t>12</a:t>
            </a:r>
            <a:r>
              <a:rPr lang="zh-CN" altLang="en-US" dirty="0">
                <a:solidFill>
                  <a:schemeClr val="tx1"/>
                </a:solidFill>
              </a:rPr>
              <a:t>日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黄子昱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015" y="0"/>
            <a:ext cx="686498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75005" y="1811020"/>
            <a:ext cx="5638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solidFill>
                  <a:srgbClr val="FF0000"/>
                </a:solidFill>
              </a:rPr>
              <a:t>make_fragment_A</a:t>
            </a:r>
            <a:endParaRPr lang="en-US" sz="3600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8480" y="3335655"/>
            <a:ext cx="43173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我感觉这种方法也一样困难。。。按照打印的方法去逐步理解这么多函数，是非常低效且困难的。。。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11470"/>
            <a:ext cx="6043295" cy="14465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1320" y="2509520"/>
            <a:ext cx="48387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其实还可以尝试取消</a:t>
            </a:r>
            <a:r>
              <a:rPr lang="en-US" altLang="zh-CN" sz="2400">
                <a:solidFill>
                  <a:schemeClr val="tx1"/>
                </a:solidFill>
              </a:rPr>
              <a:t>swizzle</a:t>
            </a:r>
            <a:r>
              <a:rPr lang="zh-CN" altLang="en-US" sz="2400">
                <a:solidFill>
                  <a:schemeClr val="tx1"/>
                </a:solidFill>
              </a:rPr>
              <a:t>。不过那肯定会损失很多性能。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或者尝试</a:t>
            </a:r>
            <a:r>
              <a:rPr lang="en-US" altLang="zh-CN" sz="2400">
                <a:solidFill>
                  <a:schemeClr val="tx1"/>
                </a:solidFill>
              </a:rPr>
              <a:t>padding</a:t>
            </a:r>
            <a:r>
              <a:rPr lang="zh-CN" altLang="en-US" sz="2400">
                <a:solidFill>
                  <a:schemeClr val="tx1"/>
                </a:solidFill>
              </a:rPr>
              <a:t>？那必须深入研究</a:t>
            </a:r>
            <a:r>
              <a:rPr lang="en-US" altLang="zh-CN" sz="2400">
                <a:solidFill>
                  <a:schemeClr val="tx1"/>
                </a:solidFill>
              </a:rPr>
              <a:t>swizzle</a:t>
            </a:r>
            <a:r>
              <a:rPr lang="zh-CN" altLang="en-US" sz="2400">
                <a:solidFill>
                  <a:schemeClr val="tx1"/>
                </a:solidFill>
              </a:rPr>
              <a:t>源码，是否能用现有</a:t>
            </a:r>
            <a:r>
              <a:rPr lang="en-US" altLang="zh-CN" sz="2400">
                <a:solidFill>
                  <a:schemeClr val="tx1"/>
                </a:solidFill>
              </a:rPr>
              <a:t>swizzle</a:t>
            </a:r>
            <a:r>
              <a:rPr lang="zh-CN" altLang="en-US" sz="2400">
                <a:solidFill>
                  <a:schemeClr val="tx1"/>
                </a:solidFill>
              </a:rPr>
              <a:t>参数</a:t>
            </a:r>
            <a:r>
              <a:rPr lang="en-US" altLang="zh-CN" sz="2400">
                <a:solidFill>
                  <a:schemeClr val="tx1"/>
                </a:solidFill>
              </a:rPr>
              <a:t>&lt;B,D,S&gt;</a:t>
            </a:r>
            <a:r>
              <a:rPr lang="zh-CN" altLang="en-US" sz="2400">
                <a:solidFill>
                  <a:schemeClr val="tx1"/>
                </a:solidFill>
              </a:rPr>
              <a:t>表示出</a:t>
            </a:r>
            <a:r>
              <a:rPr lang="en-US" altLang="zh-CN" sz="2400">
                <a:solidFill>
                  <a:schemeClr val="tx1"/>
                </a:solidFill>
              </a:rPr>
              <a:t>padding</a:t>
            </a:r>
            <a:r>
              <a:rPr lang="zh-CN" altLang="en-US" sz="2400">
                <a:solidFill>
                  <a:schemeClr val="tx1"/>
                </a:solidFill>
              </a:rPr>
              <a:t>？（我猜不能），彻底修改代码来加入</a:t>
            </a:r>
            <a:r>
              <a:rPr lang="en-US" altLang="zh-CN" sz="2400">
                <a:solidFill>
                  <a:schemeClr val="tx1"/>
                </a:solidFill>
              </a:rPr>
              <a:t>padding</a:t>
            </a:r>
            <a:r>
              <a:rPr lang="zh-CN" altLang="en-US" sz="2400">
                <a:solidFill>
                  <a:schemeClr val="tx1"/>
                </a:solidFill>
              </a:rPr>
              <a:t>？（那更不可能）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/>
          <p:nvPr/>
        </p:nvPicPr>
        <p:blipFill>
          <a:blip r:embed="rId3"/>
        </p:blipFill>
        <p:spPr>
          <a:xfrm>
            <a:off x="5394960" y="1973580"/>
            <a:ext cx="6797040" cy="48844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72080" y="3335655"/>
            <a:ext cx="43173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至此，一周零两天已经过去。完全没有继续下去的勇气了。也没有把握在下周的组会前能够搞明白。非常绝望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661160"/>
            <a:ext cx="537654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时间：上周六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</a:rPr>
              <a:t>然后我转向了example13，b2b gemm。这直接实现了我的需求。gemm0的中间结果直接赋给了gemm1使用。那么只需要解决其他的计算逻辑即可。这里简单一些，是cutlass2的写法。</a:t>
            </a:r>
            <a:endParaRPr lang="zh-CN" altLang="en-US" sz="24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</a:rPr>
              <a:t>但致命问题是，很难改成hopper。那样要修改WASP，TMA，WGMMA等等，基本上是不可能的。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已经放弃对性能的追求了。能跑通就好。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/>
          <p:nvPr/>
        </p:nvPicPr>
        <p:blipFill>
          <a:blip r:embed="rId3"/>
        </p:blipFill>
        <p:spPr>
          <a:xfrm>
            <a:off x="5459095" y="1487805"/>
            <a:ext cx="6732905" cy="50660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78635" y="2248535"/>
            <a:ext cx="62877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（本周一中午）</a:t>
            </a:r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当我正在修改的时候听说了罗新浩同学用TK已经写好了decode。我早就听老师和学长介绍过TK，知道这是简洁又高性能的库，可以写hopper。经过一番心理斗争之后决心转向TK。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2470" y="1395095"/>
            <a:ext cx="1039114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但是TK有非常多的bug。我无法跑起来。整个gemm可以在100行以内写完。不过其细节尚未深入调研，毕竟都跑不起来。遇到了极多的bug。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很多文件还有缺失。得返回到之前的历史版本去考古式debug。并且从外部pack gcc/g++等为</a:t>
            </a:r>
            <a:r>
              <a:rPr lang="en-US" altLang="zh-CN" sz="2400">
                <a:solidFill>
                  <a:schemeClr val="tx1"/>
                </a:solidFill>
              </a:rPr>
              <a:t>5G</a:t>
            </a:r>
            <a:r>
              <a:rPr lang="zh-CN" altLang="en-US" sz="2400">
                <a:solidFill>
                  <a:schemeClr val="tx1"/>
                </a:solidFill>
              </a:rPr>
              <a:t>的压缩包发到H100，然后再发现缺失，再重新打包发上去，非常非常缓慢。conda安装一个包就得等半小时，数据传输又要半小时到一小时。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得知新浩也没有跑起来</a:t>
            </a:r>
            <a:r>
              <a:rPr lang="en-US" altLang="zh-CN" sz="2400">
                <a:solidFill>
                  <a:schemeClr val="tx1"/>
                </a:solidFill>
              </a:rPr>
              <a:t>TK</a:t>
            </a:r>
            <a:r>
              <a:rPr lang="zh-CN" altLang="en-US" sz="2400">
                <a:solidFill>
                  <a:schemeClr val="tx1"/>
                </a:solidFill>
              </a:rPr>
              <a:t>，并且去各种群里求助无果之后，在尝试了一天之后，我放弃了尝试。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我觉得我可能无法像新浩那样，完全都借鉴TK的写法，挪出来？毕竟自己手动搓一个GEMM，还得自己考虑上TMA/multi-stage/WGMMA等等，还不如直接用cutlass。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1950" y="1290955"/>
            <a:ext cx="6409055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/>
                </a:solidFill>
              </a:rPr>
              <a:t>（周二晚上）</a:t>
            </a:r>
            <a:endParaRPr lang="zh-CN" altLang="en-US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</a:rPr>
              <a:t>我发现了郑思泽写的两篇gemm的帖子。一个是ampere上使用TC逐步优化，另一个是hopper上的简化gemm。</a:t>
            </a:r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</a:rPr>
              <a:t>hopper-gemm只有一千行左右，没有依赖其他文件。这带来了极大的简便性。但是这里依然有swizzle。我尝试关掉swizzle（哪怕有32路bank-conflict）但是无法关闭。但是后来又发现了TMA能够内置swizzle。其实最后要求性能的话，是肯定得用swizzle的。掌握TMA-swizzle，是最后写出kernel的必经之路。我暂时没有继续沿着这里写。</a:t>
            </a:r>
            <a:endParaRPr lang="zh-CN" altLang="en-US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</a:rPr>
              <a:t>不过我还是先从最</a:t>
            </a:r>
            <a:r>
              <a:rPr lang="en-US" altLang="zh-CN" sz="2000">
                <a:solidFill>
                  <a:schemeClr val="tx1"/>
                </a:solidFill>
              </a:rPr>
              <a:t>naive</a:t>
            </a:r>
            <a:r>
              <a:rPr lang="zh-CN" altLang="en-US" sz="2000">
                <a:solidFill>
                  <a:schemeClr val="tx1"/>
                </a:solidFill>
              </a:rPr>
              <a:t>的</a:t>
            </a:r>
            <a:r>
              <a:rPr lang="en-US" altLang="zh-CN" sz="2000">
                <a:solidFill>
                  <a:schemeClr val="tx1"/>
                </a:solidFill>
              </a:rPr>
              <a:t>GEMM</a:t>
            </a:r>
            <a:r>
              <a:rPr lang="zh-CN" altLang="en-US" sz="2000">
                <a:solidFill>
                  <a:schemeClr val="tx1"/>
                </a:solidFill>
              </a:rPr>
              <a:t>开始写，先跑通我的思路。这样过程中容易发现小的设计细节。比如</a:t>
            </a:r>
            <a:r>
              <a:rPr lang="en-US" altLang="zh-CN" sz="2000">
                <a:solidFill>
                  <a:schemeClr val="tx1"/>
                </a:solidFill>
              </a:rPr>
              <a:t>A*B-&gt;C</a:t>
            </a:r>
            <a:r>
              <a:rPr lang="zh-CN" altLang="en-US" sz="2000">
                <a:solidFill>
                  <a:schemeClr val="tx1"/>
                </a:solidFill>
              </a:rPr>
              <a:t>，那都得是一样的格式。假如</a:t>
            </a:r>
            <a:r>
              <a:rPr lang="en-US" altLang="zh-CN" sz="2000">
                <a:solidFill>
                  <a:schemeClr val="tx1"/>
                </a:solidFill>
              </a:rPr>
              <a:t>C</a:t>
            </a:r>
            <a:r>
              <a:rPr lang="zh-CN" altLang="en-US" sz="2000">
                <a:solidFill>
                  <a:schemeClr val="tx1"/>
                </a:solidFill>
              </a:rPr>
              <a:t>是</a:t>
            </a:r>
            <a:r>
              <a:rPr lang="en-US" altLang="zh-CN" sz="2000">
                <a:solidFill>
                  <a:schemeClr val="tx1"/>
                </a:solidFill>
              </a:rPr>
              <a:t>float</a:t>
            </a:r>
            <a:r>
              <a:rPr lang="zh-CN" altLang="en-US" sz="2000">
                <a:solidFill>
                  <a:schemeClr val="tx1"/>
                </a:solidFill>
              </a:rPr>
              <a:t>存到</a:t>
            </a:r>
            <a:r>
              <a:rPr lang="en-US" altLang="zh-CN" sz="2000">
                <a:solidFill>
                  <a:schemeClr val="tx1"/>
                </a:solidFill>
              </a:rPr>
              <a:t>SMEM</a:t>
            </a:r>
            <a:r>
              <a:rPr lang="zh-CN" altLang="en-US" sz="2000">
                <a:solidFill>
                  <a:schemeClr val="tx1"/>
                </a:solidFill>
              </a:rPr>
              <a:t>，下一步就没法以</a:t>
            </a:r>
            <a:r>
              <a:rPr lang="en-US" altLang="zh-CN" sz="2000">
                <a:solidFill>
                  <a:schemeClr val="tx1"/>
                </a:solidFill>
              </a:rPr>
              <a:t>half</a:t>
            </a:r>
            <a:r>
              <a:rPr lang="zh-CN" altLang="en-US" sz="2000">
                <a:solidFill>
                  <a:schemeClr val="tx1"/>
                </a:solidFill>
              </a:rPr>
              <a:t>读出来。</a:t>
            </a: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005" y="1957070"/>
            <a:ext cx="5266055" cy="46570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90"/>
            <a:ext cx="6628765" cy="4055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8755"/>
            <a:ext cx="6425565" cy="1137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010" y="0"/>
            <a:ext cx="4364990" cy="68783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0"/>
            <a:ext cx="680085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4200" y="2987675"/>
            <a:ext cx="42868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TMA</a:t>
            </a:r>
            <a:r>
              <a:rPr lang="zh-CN" altLang="en-US"/>
              <a:t>的</a:t>
            </a:r>
            <a:r>
              <a:rPr lang="en-US" altLang="zh-CN"/>
              <a:t>PTX</a:t>
            </a:r>
            <a:r>
              <a:rPr lang="zh-CN" altLang="en-US"/>
              <a:t>需要一个</a:t>
            </a:r>
            <a:r>
              <a:rPr lang="en-US" altLang="zh-CN"/>
              <a:t>64bit</a:t>
            </a:r>
            <a:r>
              <a:rPr lang="zh-CN" altLang="en-US"/>
              <a:t>的数字，叫做</a:t>
            </a:r>
            <a:r>
              <a:rPr lang="en-US" altLang="zh-CN"/>
              <a:t>matrix descripter</a:t>
            </a:r>
            <a:r>
              <a:rPr lang="zh-CN" altLang="en-US"/>
              <a:t>。这个数字的不同</a:t>
            </a:r>
            <a:r>
              <a:rPr lang="en-US" altLang="zh-CN"/>
              <a:t>bit</a:t>
            </a:r>
            <a:r>
              <a:rPr lang="zh-CN" altLang="en-US"/>
              <a:t>位能表明其</a:t>
            </a:r>
            <a:r>
              <a:rPr lang="en-US" altLang="zh-CN"/>
              <a:t>swizzle</a:t>
            </a:r>
            <a:r>
              <a:rPr lang="zh-CN" altLang="en-US"/>
              <a:t>的细节。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这里展示了</a:t>
            </a:r>
            <a:r>
              <a:rPr lang="en-US" altLang="zh-CN"/>
              <a:t>TMA</a:t>
            </a:r>
            <a:r>
              <a:rPr lang="zh-CN" altLang="en-US"/>
              <a:t>如何内置</a:t>
            </a:r>
            <a:r>
              <a:rPr lang="en-US" altLang="zh-CN"/>
              <a:t>swizzle</a:t>
            </a:r>
            <a:r>
              <a:rPr lang="zh-CN" altLang="en-US"/>
              <a:t>。这样我就掌握了使用</a:t>
            </a:r>
            <a:r>
              <a:rPr lang="en-US" altLang="zh-CN"/>
              <a:t>swizzle</a:t>
            </a:r>
            <a:r>
              <a:rPr lang="zh-CN" altLang="en-US"/>
              <a:t>的钥匙。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70295" y="2792095"/>
            <a:ext cx="57188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我</a:t>
            </a:r>
            <a:r>
              <a:rPr lang="zh-CN"/>
              <a:t>使用最简单的</a:t>
            </a:r>
            <a:r>
              <a:rPr lang="en-US" altLang="zh-CN"/>
              <a:t>gemm</a:t>
            </a:r>
            <a:r>
              <a:rPr lang="zh-CN" altLang="en-US"/>
              <a:t>版本（仅保证用</a:t>
            </a:r>
            <a:r>
              <a:rPr lang="en-US" altLang="zh-CN"/>
              <a:t>TC)</a:t>
            </a:r>
            <a:r>
              <a:t>。</a:t>
            </a:r>
            <a:r>
              <a:rPr lang="zh-CN"/>
              <a:t>现在</a:t>
            </a:r>
            <a:r>
              <a:t>只要能用DSM跑通即可。在最naive的gemm版本上（达到hopper峰值性能的5%），我搞明白了TC的数据流动逻辑，基本写好了代码</a:t>
            </a:r>
            <a:r>
              <a:rPr lang="zh-CN"/>
              <a:t>，通过了数据排布测试</a:t>
            </a:r>
            <a:r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40" y="0"/>
            <a:ext cx="5737860" cy="2430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720" y="4160520"/>
            <a:ext cx="6431280" cy="2697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28670"/>
            <a:ext cx="3940810" cy="35293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41730"/>
            <a:ext cx="4625340" cy="21869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1094105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37690" y="3429000"/>
            <a:ext cx="78930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当前进度：仍然卡在了gemm0-store-gemm1这里。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6225" y="2554605"/>
            <a:ext cx="51689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t>之前直接从cutlass来写hopper代码是一种错误。</a:t>
            </a:r>
            <a:r>
              <a:rPr lang="zh-CN"/>
              <a:t>。。。。</a:t>
            </a:r>
            <a:r>
              <a:t>cutlass3比cutlass2复杂很多，层层嵌套，更不用说其中的layout，TMA，swizzle等概念。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t>我接下来的打算是，基于郑思泽的hopper-gemm来写。目前理解了TMA-swizzle。那么下一步就是学会如何从TC带着swizzle的存到SMEM，这一点在郑思泽的ampere优化最后几个版本有所提及。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685" y="0"/>
            <a:ext cx="3721735" cy="68345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indent="0" algn="just" defTabSz="266700">
              <a:spcAft>
                <a:spcPct val="0"/>
              </a:spcAft>
            </a:pPr>
            <a:r>
              <a:rPr lang="en-US" altLang="zh-CN">
                <a:latin typeface="Calibri" panose="020F0502020204030204"/>
                <a:ea typeface="Calibri" panose="020F0502020204030204"/>
                <a:sym typeface="+mn-ea"/>
              </a:rPr>
              <a:t>sA</a:t>
            </a:r>
            <a:r>
              <a:rPr lang="zh-CN" altLang="en-US">
                <a:latin typeface="Calibri" panose="020F0502020204030204"/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>
                <a:latin typeface="Calibri" panose="020F0502020204030204"/>
                <a:ea typeface="Calibri" panose="020F0502020204030204"/>
                <a:sym typeface="+mn-ea"/>
              </a:rPr>
              <a:t>((_64,_2),_64,_3):((_1,_4096),_64,_8192)----&gt;((_64,_16),_1,_4,_3):((_1,_64),_0,_1024,_8192)  tCsA-----&gt;GMMA::DescriptorIterator o (_1,_1,_4,_3):(_0,_128,_1024) tCrA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1094105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18640" y="322961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 defTabSz="266700">
              <a:spcAft>
                <a:spcPct val="0"/>
              </a:spcAft>
            </a:pPr>
            <a:r>
              <a:rPr lang="zh-CN" sz="1600">
                <a:sym typeface="+mn-ea"/>
              </a:rPr>
              <a:t>对复杂高维</a:t>
            </a:r>
            <a:r>
              <a:rPr lang="en-US" altLang="zh-CN" sz="1600">
                <a:sym typeface="+mn-ea"/>
              </a:rPr>
              <a:t>tensor</a:t>
            </a:r>
            <a:r>
              <a:rPr lang="zh-CN" altLang="en-US" sz="1600">
                <a:sym typeface="+mn-ea"/>
              </a:rPr>
              <a:t>的理解，我的方法是按照指针顺序打印出来，通过合理初始化赋值，查看</a:t>
            </a:r>
            <a:r>
              <a:rPr lang="en-US" altLang="zh-CN" sz="1600">
                <a:sym typeface="+mn-ea"/>
              </a:rPr>
              <a:t>tensor</a:t>
            </a:r>
            <a:r>
              <a:rPr lang="zh-CN" altLang="en-US" sz="1600">
                <a:sym typeface="+mn-ea"/>
              </a:rPr>
              <a:t>包裹之后其排布顺序。可知有三种打印方法：</a:t>
            </a:r>
            <a:endParaRPr lang="zh-CN" altLang="en-US" sz="16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85440" y="472567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 A.data()[i]---从指针起始位置去</a:t>
            </a:r>
            <a:endParaRPr lang="zh-CN" altLang="en-US"/>
          </a:p>
          <a:p>
            <a:r>
              <a:rPr lang="zh-CN" altLang="en-US"/>
              <a:t>2. A(i)----&gt;按照张量的逻辑去按顺序访问----A（_, _, 0）</a:t>
            </a:r>
            <a:endParaRPr lang="zh-CN" altLang="en-US"/>
          </a:p>
          <a:p>
            <a:r>
              <a:rPr lang="zh-CN" altLang="en-US"/>
              <a:t>3. print_tensor(A)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indent="0" algn="just" defTabSz="266700">
              <a:spcAft>
                <a:spcPct val="0"/>
              </a:spcAft>
            </a:pPr>
            <a:r>
              <a:rPr lang="en-US" altLang="zh-CN">
                <a:latin typeface="Calibri" panose="020F0502020204030204"/>
                <a:ea typeface="Calibri" panose="020F0502020204030204"/>
                <a:sym typeface="+mn-ea"/>
              </a:rPr>
              <a:t>sA</a:t>
            </a:r>
            <a:r>
              <a:rPr lang="zh-CN" altLang="en-US">
                <a:latin typeface="Calibri" panose="020F0502020204030204"/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>
                <a:latin typeface="Calibri" panose="020F0502020204030204"/>
                <a:ea typeface="Calibri" panose="020F0502020204030204"/>
                <a:sym typeface="+mn-ea"/>
              </a:rPr>
              <a:t>((_64,_2),_64,_3):((_1,_4096),_64,_8192)----&gt;((_64,_16),_1,_4,_3):((_1,_64),_0,_1024,_8192)  tCsA-----&gt;GMMA::DescriptorIterator o (_1,_1,_4,_3):(_0,_128,_1024) tCrA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1094105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0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" y="1897380"/>
            <a:ext cx="5268595" cy="294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5087620"/>
            <a:ext cx="5216525" cy="13220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/>
              <a:t>smem_ptr[16b](0x7fbd00000c00) o Sw&lt;</a:t>
            </a:r>
            <a:r>
              <a:rPr lang="en-US" altLang="zh-CN" sz="1600" b="1">
                <a:solidFill>
                  <a:srgbClr val="FF0000"/>
                </a:solidFill>
              </a:rPr>
              <a:t>3,3,3</a:t>
            </a:r>
            <a:r>
              <a:rPr lang="en-US" altLang="zh-CN" sz="1600"/>
              <a:t>&gt; o _0 o (((_64,_256),_2),_1,_1,_1):(((_1,_64),_16384),_0,_0,_0) bSG_sD</a:t>
            </a:r>
            <a:endParaRPr lang="zh-CN" altLang="en-US" sz="1600"/>
          </a:p>
          <a:p>
            <a:r>
              <a:rPr lang="en-US" altLang="zh-CN" sz="1600">
                <a:solidFill>
                  <a:srgbClr val="FF0000"/>
                </a:solidFill>
              </a:rPr>
              <a:t>GEMM0</a:t>
            </a:r>
            <a:r>
              <a:rPr lang="zh-CN" altLang="en-US" sz="1600">
                <a:solidFill>
                  <a:srgbClr val="FF0000"/>
                </a:solidFill>
              </a:rPr>
              <a:t>的结果，存到</a:t>
            </a:r>
            <a:r>
              <a:rPr lang="en-US" altLang="zh-CN" sz="1600">
                <a:solidFill>
                  <a:srgbClr val="FF0000"/>
                </a:solidFill>
              </a:rPr>
              <a:t>SMEM</a:t>
            </a:r>
            <a:endParaRPr lang="en-US" altLang="zh-CN" sz="1600">
              <a:solidFill>
                <a:srgbClr val="FF0000"/>
              </a:solidFill>
            </a:endParaRPr>
          </a:p>
          <a:p>
            <a:endParaRPr lang="en-US" altLang="zh-CN" sz="1600">
              <a:solidFill>
                <a:srgbClr val="FF0000"/>
              </a:solidFill>
            </a:endParaRPr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653" y="224790"/>
            <a:ext cx="5269865" cy="244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440" y="2858770"/>
            <a:ext cx="6131560" cy="238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6096000" y="5247640"/>
            <a:ext cx="609600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 defTabSz="266700">
              <a:spcAft>
                <a:spcPct val="0"/>
              </a:spcAft>
            </a:pPr>
            <a:r>
              <a:rPr lang="en-US" altLang="zh-CN" sz="1600">
                <a:sym typeface="+mn-ea"/>
              </a:rPr>
              <a:t>sA：((_64,_2),_64,_3):((_1,_4096),_64,_8192)----&gt;((_64,_16),_1,_4,_3):((_1,_64),_0,_1024,_8192)  tCsA-----&gt;GMMA::DescriptorIterator o (_1,_1,_4,_3):(_0,_128,_1024) tCrA</a:t>
            </a:r>
            <a:endParaRPr lang="en-US" altLang="zh-CN" sz="1600">
              <a:sym typeface="+mn-ea"/>
            </a:endParaRP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GEMM1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所期望的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layout</a:t>
            </a:r>
            <a:endParaRPr lang="en-US" altLang="zh-CN" sz="16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4835" y="6284595"/>
            <a:ext cx="61385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tx1"/>
                </a:solidFill>
                <a:sym typeface="+mn-ea"/>
              </a:rPr>
              <a:t>注意这俩都统一为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col-major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  <a:p>
            <a:r>
              <a:rPr lang="zh-CN" altLang="en-US" sz="1600">
                <a:solidFill>
                  <a:schemeClr val="tx1"/>
                </a:solidFill>
                <a:sym typeface="+mn-ea"/>
              </a:rPr>
              <a:t>黑色是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global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的理论排布。红色是用上一页的方法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打印出来的顺序</a:t>
            </a:r>
            <a:endParaRPr lang="zh-CN" altLang="en-US" sz="1600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5588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9565" y="1136015"/>
            <a:ext cx="5476240" cy="5496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20" y="3810"/>
            <a:ext cx="6278880" cy="68541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6085" y="1893570"/>
            <a:ext cx="1473200" cy="6305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smem_A.ptr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6085" y="3427095"/>
            <a:ext cx="1473200" cy="6305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sA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6085" y="4651375"/>
            <a:ext cx="1473200" cy="6305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tCsA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6085" y="5804535"/>
            <a:ext cx="1473200" cy="6305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tCrA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94230" y="1229360"/>
            <a:ext cx="3638550" cy="8299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p>
            <a:r>
              <a:rPr lang="en-US" altLang="zh-CN" sz="1600"/>
              <a:t>Sw&lt;3,4,3&gt; osmem_ptr[16b](unset) o (((_64,_2),_64,_3):((_1,_4096),_64,_8192) </a:t>
            </a:r>
            <a:r>
              <a:rPr lang="en-US" altLang="zh-CN" sz="1600">
                <a:solidFill>
                  <a:srgbClr val="FF0000"/>
                </a:solidFill>
              </a:rPr>
              <a:t>SmemLayoutA</a:t>
            </a:r>
            <a:r>
              <a:rPr lang="en-US" altLang="zh-CN" sz="1600"/>
              <a:t>{}</a:t>
            </a:r>
            <a:endParaRPr lang="en-US" altLang="zh-CN" sz="1600"/>
          </a:p>
        </p:txBody>
      </p:sp>
      <p:sp>
        <p:nvSpPr>
          <p:cNvPr id="14" name="文本框 13"/>
          <p:cNvSpPr txBox="1"/>
          <p:nvPr/>
        </p:nvSpPr>
        <p:spPr>
          <a:xfrm>
            <a:off x="2086610" y="2194560"/>
            <a:ext cx="3639185" cy="8299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p>
            <a:r>
              <a:rPr lang="en-US" altLang="zh-CN" sz="1600"/>
              <a:t>Sw&lt;3,4,3&gt; o smem_ptr[16b](unset) o ((_64,_8):((_1,_64) </a:t>
            </a:r>
            <a:r>
              <a:rPr lang="en-US" altLang="zh-CN" sz="1600">
                <a:solidFill>
                  <a:srgbClr val="FF0000"/>
                </a:solidFill>
              </a:rPr>
              <a:t>SmemLayoutAtomA</a:t>
            </a:r>
            <a:r>
              <a:rPr lang="en-US" altLang="zh-CN" sz="1600"/>
              <a:t>{}</a:t>
            </a:r>
            <a:endParaRPr lang="en-US" altLang="zh-CN" sz="1600"/>
          </a:p>
        </p:txBody>
      </p:sp>
      <p:sp>
        <p:nvSpPr>
          <p:cNvPr id="16" name="文本框 15"/>
          <p:cNvSpPr txBox="1"/>
          <p:nvPr/>
        </p:nvSpPr>
        <p:spPr>
          <a:xfrm>
            <a:off x="2094230" y="3204210"/>
            <a:ext cx="3611880" cy="1076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p>
            <a:r>
              <a:rPr lang="en-US" altLang="zh-CN" sz="1600"/>
              <a:t>Sw&lt;3,4,3&gt;_smem_ptr[16b](0x7fbd00011000) o (((_64,_2),_64,_3):((_1,_4096),_64,_8192) </a:t>
            </a:r>
            <a:r>
              <a:rPr lang="en-US" altLang="zh-CN" sz="1600">
                <a:solidFill>
                  <a:srgbClr val="FF0000"/>
                </a:solidFill>
              </a:rPr>
              <a:t>sA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00580" y="4438650"/>
            <a:ext cx="3608705" cy="1076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p>
            <a:r>
              <a:rPr lang="en-US" altLang="zh-CN" sz="1600"/>
              <a:t>Sw&lt;3,4,3&gt;_smem_ptr[16b](0x7fbd00011000) o (((_64,_16),_1,_4,_3):((_1,_64),_0,_1024,_8192) </a:t>
            </a:r>
            <a:r>
              <a:rPr lang="en-US" altLang="zh-CN" sz="1600">
                <a:solidFill>
                  <a:srgbClr val="FF0000"/>
                </a:solidFill>
              </a:rPr>
              <a:t>tCsA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086610" y="5693410"/>
            <a:ext cx="3608705" cy="82994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p>
            <a:r>
              <a:rPr lang="en-US" altLang="zh-CN" sz="1600">
                <a:sym typeface="+mn-ea"/>
              </a:rPr>
              <a:t>GMMA::DescriptorIterator o (_1,_1,_4,_3):(_0,_0,_128,_1024)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tCrA</a:t>
            </a:r>
            <a:endParaRPr lang="en-US" altLang="zh-CN" sz="16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984885" y="2660650"/>
            <a:ext cx="355600" cy="62992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984885" y="4198620"/>
            <a:ext cx="355600" cy="31178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984885" y="5422900"/>
            <a:ext cx="355600" cy="31178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5588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0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6250"/>
            <a:ext cx="5539105" cy="30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825" y="2178685"/>
            <a:ext cx="6417945" cy="25006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0" y="5289550"/>
            <a:ext cx="7157085" cy="15684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sz="1600"/>
              <a:t>所以如何让左边的指针顺序满足右侧的张量视图呢？</a:t>
            </a:r>
            <a:endParaRPr lang="zh-CN" sz="1600"/>
          </a:p>
          <a:p>
            <a:endParaRPr lang="zh-CN" sz="1600">
              <a:solidFill>
                <a:schemeClr val="tx1"/>
              </a:solidFill>
            </a:endParaRPr>
          </a:p>
          <a:p>
            <a:r>
              <a:rPr lang="zh-CN" sz="1600">
                <a:solidFill>
                  <a:schemeClr val="tx1"/>
                </a:solidFill>
              </a:rPr>
              <a:t>但是后来又发现，左右都带有</a:t>
            </a:r>
            <a:r>
              <a:rPr lang="en-US" altLang="zh-CN" sz="1600">
                <a:solidFill>
                  <a:schemeClr val="tx1"/>
                </a:solidFill>
              </a:rPr>
              <a:t>swizzle</a:t>
            </a:r>
            <a:r>
              <a:rPr lang="zh-CN" altLang="en-US" sz="1600">
                <a:solidFill>
                  <a:schemeClr val="tx1"/>
                </a:solidFill>
              </a:rPr>
              <a:t>，也就是说指针顺序不是如图所示，而是更乱的跳跃顺序！</a:t>
            </a:r>
            <a:endParaRPr lang="zh-CN" altLang="en-US" sz="1600">
              <a:solidFill>
                <a:schemeClr val="tx1"/>
              </a:solidFill>
            </a:endParaRPr>
          </a:p>
          <a:p>
            <a:endParaRPr lang="zh-CN" altLang="en-US" sz="1600">
              <a:solidFill>
                <a:schemeClr val="tx1"/>
              </a:solidFill>
            </a:endParaRPr>
          </a:p>
          <a:p>
            <a:r>
              <a:rPr lang="zh-CN" altLang="en-US" sz="1600">
                <a:solidFill>
                  <a:schemeClr val="tx1"/>
                </a:solidFill>
              </a:rPr>
              <a:t>更糟的是，左右的</a:t>
            </a:r>
            <a:r>
              <a:rPr lang="en-US" altLang="zh-CN" sz="1600">
                <a:solidFill>
                  <a:schemeClr val="tx1"/>
                </a:solidFill>
              </a:rPr>
              <a:t>swizzle</a:t>
            </a:r>
            <a:r>
              <a:rPr lang="zh-CN" altLang="en-US" sz="1600">
                <a:solidFill>
                  <a:schemeClr val="tx1"/>
                </a:solidFill>
              </a:rPr>
              <a:t>还不一样：</a:t>
            </a:r>
            <a:r>
              <a:rPr lang="en-US" altLang="zh-CN" sz="1600">
                <a:sym typeface="+mn-ea"/>
              </a:rPr>
              <a:t>Sw&lt;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3,3,3</a:t>
            </a:r>
            <a:r>
              <a:rPr lang="en-US" altLang="zh-CN" sz="1600">
                <a:sym typeface="+mn-ea"/>
              </a:rPr>
              <a:t>&gt;</a:t>
            </a:r>
            <a:r>
              <a:rPr lang="zh-CN" altLang="en-US" sz="1600">
                <a:sym typeface="+mn-ea"/>
              </a:rPr>
              <a:t>（左）</a:t>
            </a:r>
            <a:r>
              <a:rPr lang="en-US" altLang="zh-CN" sz="1600">
                <a:sym typeface="+mn-ea"/>
              </a:rPr>
              <a:t> Sw&lt;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3,4,3</a:t>
            </a:r>
            <a:r>
              <a:rPr lang="en-US" altLang="zh-CN" sz="1600">
                <a:sym typeface="+mn-ea"/>
              </a:rPr>
              <a:t>&gt;</a:t>
            </a:r>
            <a:r>
              <a:rPr lang="zh-CN" altLang="en-US" sz="1600">
                <a:sym typeface="+mn-ea"/>
              </a:rPr>
              <a:t>（右）</a:t>
            </a:r>
            <a:endParaRPr lang="zh-CN" altLang="en-US" sz="16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689600" y="465455"/>
            <a:ext cx="75565" cy="49072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10" descr="02ff5eb53aeec47517795a46892d7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355"/>
            <a:ext cx="12192000" cy="3098165"/>
          </a:xfrm>
          <a:prstGeom prst="rect">
            <a:avLst/>
          </a:prstGeom>
        </p:spPr>
      </p:pic>
      <p:pic>
        <p:nvPicPr>
          <p:cNvPr id="2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660" y="3765550"/>
            <a:ext cx="5539105" cy="30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2392680" y="3523615"/>
            <a:ext cx="9824085" cy="1016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34685" y="96329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目标：我们所希望的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84495" y="3688080"/>
            <a:ext cx="3028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本地：我们所拥有的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4827905"/>
            <a:ext cx="6180455" cy="2030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>
                <a:solidFill>
                  <a:schemeClr val="tx1"/>
                </a:solidFill>
              </a:rPr>
              <a:t>通过仔细打印发现，</a:t>
            </a:r>
            <a:r>
              <a:rPr lang="en-US" altLang="zh-CN">
                <a:solidFill>
                  <a:schemeClr val="tx1"/>
                </a:solidFill>
              </a:rPr>
              <a:t>tCsA</a:t>
            </a:r>
            <a:r>
              <a:rPr lang="zh-CN" altLang="en-US">
                <a:solidFill>
                  <a:schemeClr val="tx1"/>
                </a:solidFill>
              </a:rPr>
              <a:t>恰好是上半部分！而我们本地的值也被很好的分为了前后两段！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这也是合理的，毕竟我们有两个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consumer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，对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矩阵就是需要切分为上下两端，然后计算出上下两部分。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endParaRPr lang="zh-CN" altLang="en-US">
              <a:solidFill>
                <a:schemeClr val="tx1"/>
              </a:solidFill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不过这并不能解决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swizzle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的问题。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4400" y="2867025"/>
            <a:ext cx="563816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要想解决这一问题，其实有两种方法。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第一种是如上述所说，将</a:t>
            </a:r>
            <a:r>
              <a:rPr lang="en-US" altLang="zh-CN">
                <a:solidFill>
                  <a:schemeClr val="tx1"/>
                </a:solidFill>
              </a:rPr>
              <a:t>GEMM0-result</a:t>
            </a:r>
            <a:r>
              <a:rPr lang="zh-CN" altLang="en-US">
                <a:solidFill>
                  <a:schemeClr val="tx1"/>
                </a:solidFill>
              </a:rPr>
              <a:t>的结果指针，排布为</a:t>
            </a:r>
            <a:r>
              <a:rPr lang="en-US" altLang="zh-CN">
                <a:solidFill>
                  <a:schemeClr val="tx1"/>
                </a:solidFill>
              </a:rPr>
              <a:t>GEMM1</a:t>
            </a:r>
            <a:r>
              <a:rPr lang="zh-CN" altLang="en-US">
                <a:solidFill>
                  <a:schemeClr val="tx1"/>
                </a:solidFill>
              </a:rPr>
              <a:t>所需的</a:t>
            </a:r>
            <a:r>
              <a:rPr lang="en-US" altLang="zh-CN">
                <a:solidFill>
                  <a:schemeClr val="tx1"/>
                </a:solidFill>
              </a:rPr>
              <a:t>layout</a:t>
            </a:r>
            <a:r>
              <a:rPr lang="zh-CN" altLang="en-US">
                <a:solidFill>
                  <a:schemeClr val="tx1"/>
                </a:solidFill>
              </a:rPr>
              <a:t>（和</a:t>
            </a:r>
            <a:r>
              <a:rPr lang="en-US" altLang="zh-CN">
                <a:solidFill>
                  <a:schemeClr val="tx1"/>
                </a:solidFill>
              </a:rPr>
              <a:t>swizzle</a:t>
            </a:r>
            <a:r>
              <a:rPr lang="zh-CN" altLang="en-US">
                <a:solidFill>
                  <a:schemeClr val="tx1"/>
                </a:solidFill>
              </a:rPr>
              <a:t>）（</a:t>
            </a:r>
            <a:r>
              <a:rPr lang="en-US" altLang="zh-CN">
                <a:solidFill>
                  <a:schemeClr val="tx1"/>
                </a:solidFill>
              </a:rPr>
              <a:t>layout</a:t>
            </a:r>
            <a:r>
              <a:rPr lang="zh-CN" altLang="en-US">
                <a:solidFill>
                  <a:schemeClr val="tx1"/>
                </a:solidFill>
              </a:rPr>
              <a:t>无法</a:t>
            </a:r>
            <a:r>
              <a:rPr lang="zh-CN" altLang="en-US">
                <a:solidFill>
                  <a:schemeClr val="tx1"/>
                </a:solidFill>
              </a:rPr>
              <a:t>包含</a:t>
            </a:r>
            <a:r>
              <a:rPr lang="en-US" altLang="zh-CN">
                <a:solidFill>
                  <a:schemeClr val="tx1"/>
                </a:solidFill>
              </a:rPr>
              <a:t>swizzle</a:t>
            </a:r>
            <a:r>
              <a:rPr lang="zh-CN" altLang="en-US">
                <a:solidFill>
                  <a:schemeClr val="tx1"/>
                </a:solidFill>
              </a:rPr>
              <a:t>）。这条路被证明非常困难。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第二种是，从</a:t>
            </a:r>
            <a:r>
              <a:rPr lang="en-US" altLang="zh-CN">
                <a:solidFill>
                  <a:schemeClr val="tx1"/>
                </a:solidFill>
              </a:rPr>
              <a:t>GEMM0-result</a:t>
            </a:r>
            <a:r>
              <a:rPr lang="zh-CN" altLang="en-US">
                <a:solidFill>
                  <a:schemeClr val="tx1"/>
                </a:solidFill>
              </a:rPr>
              <a:t>里提取出每个线程需要的寄存器，直接从寄存器到</a:t>
            </a:r>
            <a:r>
              <a:rPr lang="en-US" altLang="zh-CN">
                <a:solidFill>
                  <a:schemeClr val="tx1"/>
                </a:solidFill>
              </a:rPr>
              <a:t>WGMMA</a:t>
            </a:r>
            <a:r>
              <a:rPr lang="zh-CN" altLang="en-US">
                <a:solidFill>
                  <a:schemeClr val="tx1"/>
                </a:solidFill>
              </a:rPr>
              <a:t>里。（但是这需要深入了解</a:t>
            </a:r>
            <a:r>
              <a:rPr lang="en-US" altLang="zh-CN">
                <a:solidFill>
                  <a:schemeClr val="tx1"/>
                </a:solidFill>
              </a:rPr>
              <a:t>WGMMA</a:t>
            </a:r>
            <a:r>
              <a:rPr lang="zh-CN" altLang="en-US">
                <a:solidFill>
                  <a:schemeClr val="tx1"/>
                </a:solidFill>
              </a:rPr>
              <a:t>的寄存器排序！）也就是深入理解右侧的两个函数的概念。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480" y="2750820"/>
            <a:ext cx="4907280" cy="30937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400" y="389890"/>
            <a:ext cx="6889115" cy="70421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问题在哪？</a:t>
            </a:r>
            <a:endParaRPr 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5005" y="1811020"/>
            <a:ext cx="5638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solidFill>
                  <a:srgbClr val="FF0000"/>
                </a:solidFill>
              </a:rPr>
              <a:t>partition_A</a:t>
            </a:r>
            <a:endParaRPr lang="en-US" sz="3600" b="1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0860"/>
            <a:ext cx="6987540" cy="37871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175" y="-3123565"/>
            <a:ext cx="5203825" cy="99815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slow">
    <p:wipe dir="r"/>
  </p:transition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12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15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18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21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24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27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3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30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33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36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39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42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45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48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51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54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57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58.xml><?xml version="1.0" encoding="utf-8"?>
<p:tagLst xmlns:p="http://schemas.openxmlformats.org/presentationml/2006/main">
  <p:tag name="KSO_WPP_MARK_KEY" val="a5cf1ba0-caf5-4bf3-a26e-5336cfc84755"/>
  <p:tag name="COMMONDATA" val="eyJoZGlkIjoiODIxOWRhYmZlOGQzNTgzYTg3MjRhYmZjMTVlOTM3MjQifQ=="/>
  <p:tag name="commondata" val="eyJoZGlkIjoiYjI0ZGFhOTNiMTI0NWM3YWIwNDM0YzdkMTgzY2Y5OGEifQ=="/>
</p:tagLst>
</file>

<file path=ppt/tags/tag6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9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heme/theme1.xml><?xml version="1.0" encoding="utf-8"?>
<a:theme xmlns:a="http://schemas.openxmlformats.org/drawingml/2006/main" name="Office Theme">
  <a:themeElements>
    <a:clrScheme name="自定义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3408</Words>
  <Application>WPS 演示</Application>
  <PresentationFormat>宽屏</PresentationFormat>
  <Paragraphs>153</Paragraphs>
  <Slides>20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宋体</vt:lpstr>
      <vt:lpstr>Wingdings</vt:lpstr>
      <vt:lpstr>Segoe UI Light</vt:lpstr>
      <vt:lpstr>微软雅黑</vt:lpstr>
      <vt:lpstr>Century Gothic</vt:lpstr>
      <vt:lpstr>Segoe UI Light</vt:lpstr>
      <vt:lpstr>Calibri</vt:lpstr>
      <vt:lpstr>Arial Unicode MS</vt:lpstr>
      <vt:lpstr>等线</vt:lpstr>
      <vt:lpstr>Office Theme</vt:lpstr>
      <vt:lpstr>自定义设计方案</vt:lpstr>
      <vt:lpstr>本周工作内容汇报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Weisheng Zhu</dc:creator>
  <cp:lastModifiedBy>Arsmart</cp:lastModifiedBy>
  <cp:revision>2440</cp:revision>
  <dcterms:created xsi:type="dcterms:W3CDTF">2019-07-25T02:40:00Z</dcterms:created>
  <dcterms:modified xsi:type="dcterms:W3CDTF">2024-09-12T02:09:51Z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t-weiszh@microsoft.com</vt:lpwstr>
  </property>
  <property fmtid="{D5CDD505-2E9C-101B-9397-08002B2CF9AE}" pid="5" name="MSIP_Label_f42aa342-8706-4288-bd11-ebb85995028c_SetDate">
    <vt:lpwstr>2019-07-25T06:33:15.4457998Z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89c5bf5f-33b9-4fc1-bd99-04ee503b4f85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0x0101004D520B0621022B4CA37193CEB4BD4006</vt:lpwstr>
  </property>
  <property fmtid="{D5CDD505-2E9C-101B-9397-08002B2CF9AE}" pid="12" name="ICV">
    <vt:lpwstr>81531DB974324413AB081F3653849ADF</vt:lpwstr>
  </property>
  <property fmtid="{D5CDD505-2E9C-101B-9397-08002B2CF9AE}" pid="13" name="KSOProductBuildVer">
    <vt:lpwstr>2052-12.1.0.17142</vt:lpwstr>
  </property>
</Properties>
</file>